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6" r:id="rId1"/>
  </p:sldMasterIdLst>
  <p:notesMasterIdLst>
    <p:notesMasterId r:id="rId20"/>
  </p:notesMasterIdLst>
  <p:handoutMasterIdLst>
    <p:handoutMasterId r:id="rId21"/>
  </p:handoutMasterIdLst>
  <p:sldIdLst>
    <p:sldId id="257" r:id="rId2"/>
    <p:sldId id="267"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02" autoAdjust="0"/>
    <p:restoredTop sz="94660"/>
  </p:normalViewPr>
  <p:slideViewPr>
    <p:cSldViewPr snapToGrid="0">
      <p:cViewPr>
        <p:scale>
          <a:sx n="114" d="100"/>
          <a:sy n="114" d="100"/>
        </p:scale>
        <p:origin x="-10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FD3017-2BE9-4B47-A021-76ED94C8C188}" type="datetimeFigureOut">
              <a:rPr lang="en-US" smtClean="0"/>
              <a:t>12/13/2017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4AD280C-14B0-4F3F-B1E2-CBDD4AE838AA}" type="slidenum">
              <a:rPr lang="en-US" smtClean="0"/>
              <a:t>‹#›</a:t>
            </a:fld>
            <a:endParaRPr lang="en-US"/>
          </a:p>
        </p:txBody>
      </p:sp>
    </p:spTree>
    <p:extLst>
      <p:ext uri="{BB962C8B-B14F-4D97-AF65-F5344CB8AC3E}">
        <p14:creationId xmlns:p14="http://schemas.microsoft.com/office/powerpoint/2010/main" val="404705849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59C9925-1B69-49DC-B08C-09249AC3336A}" type="datetimeFigureOut">
              <a:rPr lang="en-US" smtClean="0"/>
              <a:t>12/13/2017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5F9E0246-02F6-4DB5-85F4-9F90DE964D66}" type="slidenum">
              <a:rPr lang="en-US" smtClean="0"/>
              <a:t>‹#›</a:t>
            </a:fld>
            <a:endParaRPr lang="en-US"/>
          </a:p>
        </p:txBody>
      </p:sp>
    </p:spTree>
    <p:extLst>
      <p:ext uri="{BB962C8B-B14F-4D97-AF65-F5344CB8AC3E}">
        <p14:creationId xmlns:p14="http://schemas.microsoft.com/office/powerpoint/2010/main" val="192312640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9E0246-02F6-4DB5-85F4-9F90DE964D66}" type="slidenum">
              <a:rPr lang="en-US" smtClean="0"/>
              <a:t>1</a:t>
            </a:fld>
            <a:endParaRPr lang="en-US"/>
          </a:p>
        </p:txBody>
      </p:sp>
    </p:spTree>
    <p:extLst>
      <p:ext uri="{BB962C8B-B14F-4D97-AF65-F5344CB8AC3E}">
        <p14:creationId xmlns:p14="http://schemas.microsoft.com/office/powerpoint/2010/main" val="17944701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03464E-0C22-4F84-8C83-F8C87A64E009}"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1543856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464E-0C22-4F84-8C83-F8C87A64E009}"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1384022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464E-0C22-4F84-8C83-F8C87A64E009}"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2931770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03464E-0C22-4F84-8C83-F8C87A64E009}"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1991504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03464E-0C22-4F84-8C83-F8C87A64E009}" type="datetimeFigureOut">
              <a:rPr lang="en-US" smtClean="0"/>
              <a:t>12/13/2017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2824871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03464E-0C22-4F84-8C83-F8C87A64E009}"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3045819817"/>
      </p:ext>
    </p:extLst>
  </p:cSld>
  <p:clrMapOvr>
    <a:masterClrMapping/>
  </p:clrMapOvr>
  <p:extLst>
    <p:ext uri="{DCECCB84-F9BA-43D5-87BE-67443E8EF086}">
      <p15:sldGuideLst xmlns:p15="http://schemas.microsoft.com/office/powerpoint/2012/main" xmlns=""/>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03464E-0C22-4F84-8C83-F8C87A64E009}" type="datetimeFigureOut">
              <a:rPr lang="en-US" smtClean="0"/>
              <a:t>12/13/2017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3931008936"/>
      </p:ext>
    </p:extLst>
  </p:cSld>
  <p:clrMapOvr>
    <a:masterClrMapping/>
  </p:clrMapOvr>
  <p:extLst>
    <p:ext uri="{DCECCB84-F9BA-43D5-87BE-67443E8EF086}">
      <p15:sldGuideLst xmlns:p15="http://schemas.microsoft.com/office/powerpoint/2012/main" xmlns=""/>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03464E-0C22-4F84-8C83-F8C87A64E009}" type="datetimeFigureOut">
              <a:rPr lang="en-US" smtClean="0"/>
              <a:t>12/13/2017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3030606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03464E-0C22-4F84-8C83-F8C87A64E009}" type="datetimeFigureOut">
              <a:rPr lang="en-US" smtClean="0"/>
              <a:t>12/13/2017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422374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3464E-0C22-4F84-8C83-F8C87A64E009}"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952093394"/>
      </p:ext>
    </p:extLst>
  </p:cSld>
  <p:clrMapOvr>
    <a:masterClrMapping/>
  </p:clrMapOvr>
  <p:extLst>
    <p:ext uri="{DCECCB84-F9BA-43D5-87BE-67443E8EF086}">
      <p15:sldGuideLst xmlns:p15="http://schemas.microsoft.com/office/powerpoint/2012/main" xmlns=""/>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03464E-0C22-4F84-8C83-F8C87A64E009}" type="datetimeFigureOut">
              <a:rPr lang="en-US" smtClean="0"/>
              <a:t>12/13/2017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897819-C01D-44B7-8BFD-883575281D97}" type="slidenum">
              <a:rPr lang="en-US" smtClean="0"/>
              <a:t>‹#›</a:t>
            </a:fld>
            <a:endParaRPr lang="en-US"/>
          </a:p>
        </p:txBody>
      </p:sp>
    </p:spTree>
    <p:extLst>
      <p:ext uri="{BB962C8B-B14F-4D97-AF65-F5344CB8AC3E}">
        <p14:creationId xmlns:p14="http://schemas.microsoft.com/office/powerpoint/2010/main" val="713423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5000"/>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03464E-0C22-4F84-8C83-F8C87A64E009}" type="datetimeFigureOut">
              <a:rPr lang="en-US" smtClean="0"/>
              <a:t>12/13/2017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897819-C01D-44B7-8BFD-883575281D97}" type="slidenum">
              <a:rPr lang="en-US" smtClean="0"/>
              <a:t>‹#›</a:t>
            </a:fld>
            <a:endParaRPr lang="en-US"/>
          </a:p>
        </p:txBody>
      </p:sp>
    </p:spTree>
    <p:extLst>
      <p:ext uri="{BB962C8B-B14F-4D97-AF65-F5344CB8AC3E}">
        <p14:creationId xmlns:p14="http://schemas.microsoft.com/office/powerpoint/2010/main" val="374497443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974107" y="396155"/>
            <a:ext cx="7515809" cy="2585323"/>
          </a:xfrm>
          <a:prstGeom prst="rect">
            <a:avLst/>
          </a:prstGeom>
          <a:noFill/>
        </p:spPr>
        <p:txBody>
          <a:bodyPr wrap="square" rtlCol="0">
            <a:spAutoFit/>
          </a:bodyPr>
          <a:lstStyle/>
          <a:p>
            <a:pPr algn="ctr"/>
            <a:r>
              <a:rPr lang="en-US" sz="5400" dirty="0" smtClean="0"/>
              <a:t>2018 Suburban </a:t>
            </a:r>
            <a:r>
              <a:rPr lang="en-US" sz="5400" dirty="0"/>
              <a:t>Little League Youth Umpire Program</a:t>
            </a:r>
          </a:p>
        </p:txBody>
      </p:sp>
      <p:sp>
        <p:nvSpPr>
          <p:cNvPr id="6" name="TextBox 5"/>
          <p:cNvSpPr txBox="1"/>
          <p:nvPr/>
        </p:nvSpPr>
        <p:spPr>
          <a:xfrm>
            <a:off x="2521512" y="3280095"/>
            <a:ext cx="4420998" cy="1692771"/>
          </a:xfrm>
          <a:prstGeom prst="rect">
            <a:avLst/>
          </a:prstGeom>
          <a:noFill/>
        </p:spPr>
        <p:txBody>
          <a:bodyPr wrap="square" rtlCol="0">
            <a:spAutoFit/>
          </a:bodyPr>
          <a:lstStyle/>
          <a:p>
            <a:pPr algn="ctr"/>
            <a:r>
              <a:rPr lang="en-US" sz="2600" b="1" dirty="0"/>
              <a:t>Umpire in Chief – </a:t>
            </a:r>
            <a:r>
              <a:rPr lang="en-US" sz="2600" b="1" dirty="0" smtClean="0"/>
              <a:t>Craig D’Angelo</a:t>
            </a:r>
            <a:endParaRPr lang="en-US" sz="2600" b="1" dirty="0"/>
          </a:p>
          <a:p>
            <a:pPr algn="ctr"/>
            <a:r>
              <a:rPr lang="en-US" sz="2600" b="1" dirty="0" smtClean="0"/>
              <a:t>Cr.dangelo@icloud.com</a:t>
            </a:r>
            <a:endParaRPr lang="en-US" sz="2600" b="1" dirty="0"/>
          </a:p>
          <a:p>
            <a:pPr algn="ctr"/>
            <a:r>
              <a:rPr lang="en-US" sz="2600" b="1" dirty="0" smtClean="0"/>
              <a:t>Cell/Text </a:t>
            </a:r>
            <a:r>
              <a:rPr lang="en-US" sz="2600" b="1" dirty="0"/>
              <a:t>– </a:t>
            </a:r>
            <a:r>
              <a:rPr lang="en-US" sz="2600" b="1" dirty="0" smtClean="0"/>
              <a:t>302-468-0087</a:t>
            </a:r>
            <a:endParaRPr lang="en-US" sz="2600" b="1" dirty="0"/>
          </a:p>
        </p:txBody>
      </p:sp>
      <p:pic>
        <p:nvPicPr>
          <p:cNvPr id="1026" name="Picture 2" descr="https://bsbproduction.s3.amazonaws.com/portals/25949/logo6364871417828255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076" y="5342038"/>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581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282997" y="2523136"/>
            <a:ext cx="8413433" cy="3954929"/>
          </a:xfrm>
          <a:prstGeom prst="rect">
            <a:avLst/>
          </a:prstGeom>
          <a:noFill/>
        </p:spPr>
        <p:txBody>
          <a:bodyPr wrap="square" rtlCol="0">
            <a:spAutoFit/>
          </a:bodyPr>
          <a:lstStyle/>
          <a:p>
            <a:endParaRPr lang="en-US" sz="800" b="1" dirty="0"/>
          </a:p>
          <a:p>
            <a:r>
              <a:rPr lang="en-US" sz="2400" b="1" dirty="0"/>
              <a:t> Assignments are dependent on seniority, aptitude and demonstrated ability.</a:t>
            </a:r>
          </a:p>
          <a:p>
            <a:pPr algn="ctr"/>
            <a:r>
              <a:rPr lang="en-US" sz="2400" b="1" dirty="0">
                <a:solidFill>
                  <a:srgbClr val="FF0000"/>
                </a:solidFill>
              </a:rPr>
              <a:t>****  Your best ability is AVAILABILITY  ****</a:t>
            </a:r>
            <a:endParaRPr lang="en-US" dirty="0">
              <a:solidFill>
                <a:srgbClr val="FF0000"/>
              </a:solidFill>
            </a:endParaRPr>
          </a:p>
          <a:p>
            <a:endParaRPr lang="en-US" sz="300" b="1" dirty="0"/>
          </a:p>
          <a:p>
            <a:pPr marL="457200" indent="-457200">
              <a:buFont typeface="Arial" panose="020B0604020202020204" pitchFamily="34" charset="0"/>
              <a:buChar char="•"/>
            </a:pPr>
            <a:r>
              <a:rPr lang="en-US" sz="2400" b="1" dirty="0"/>
              <a:t>Please ensure you complete the contact/information form prior to leaving today!!</a:t>
            </a:r>
          </a:p>
          <a:p>
            <a:pPr marL="914400" lvl="1" indent="-457200">
              <a:buFont typeface="Arial" panose="020B0604020202020204" pitchFamily="34" charset="0"/>
              <a:buChar char="•"/>
            </a:pPr>
            <a:r>
              <a:rPr lang="en-US" sz="2400" b="1" dirty="0"/>
              <a:t>Include as many ways to contact you as possible</a:t>
            </a:r>
          </a:p>
          <a:p>
            <a:pPr marL="457200" indent="-457200">
              <a:buFont typeface="Arial" panose="020B0604020202020204" pitchFamily="34" charset="0"/>
              <a:buChar char="•"/>
            </a:pPr>
            <a:r>
              <a:rPr lang="en-US" sz="2400" b="1" dirty="0"/>
              <a:t>Assignments will be made 1-2 weeks in advance</a:t>
            </a:r>
          </a:p>
          <a:p>
            <a:pPr marL="914400" lvl="1" indent="-457200">
              <a:buFont typeface="Arial" panose="020B0604020202020204" pitchFamily="34" charset="0"/>
              <a:buChar char="•"/>
            </a:pPr>
            <a:r>
              <a:rPr lang="en-US" sz="2400" b="1" dirty="0"/>
              <a:t>Posted and updated on website</a:t>
            </a:r>
          </a:p>
          <a:p>
            <a:pPr marL="457200" indent="-457200">
              <a:buFont typeface="Arial" panose="020B0604020202020204" pitchFamily="34" charset="0"/>
              <a:buChar char="•"/>
            </a:pPr>
            <a:r>
              <a:rPr lang="en-US" sz="2400" b="1" dirty="0"/>
              <a:t>Emergent Assignments often require quick/immediate responses</a:t>
            </a:r>
            <a:endParaRPr lang="en-US" sz="2400" dirty="0"/>
          </a:p>
        </p:txBody>
      </p:sp>
      <p:sp>
        <p:nvSpPr>
          <p:cNvPr id="2" name="TextBox 1"/>
          <p:cNvSpPr txBox="1"/>
          <p:nvPr/>
        </p:nvSpPr>
        <p:spPr>
          <a:xfrm>
            <a:off x="1895697" y="1727411"/>
            <a:ext cx="5834212" cy="954107"/>
          </a:xfrm>
          <a:prstGeom prst="rect">
            <a:avLst/>
          </a:prstGeom>
          <a:noFill/>
        </p:spPr>
        <p:txBody>
          <a:bodyPr wrap="square" rtlCol="0">
            <a:spAutoFit/>
          </a:bodyPr>
          <a:lstStyle/>
          <a:p>
            <a:pPr algn="ctr"/>
            <a:r>
              <a:rPr lang="en-US" sz="2800" b="1" dirty="0"/>
              <a:t>How will I get selected for assignments?</a:t>
            </a:r>
          </a:p>
        </p:txBody>
      </p:sp>
      <p:pic>
        <p:nvPicPr>
          <p:cNvPr id="10242"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97" y="899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5891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201261" y="2560392"/>
            <a:ext cx="6769990" cy="3216265"/>
          </a:xfrm>
          <a:prstGeom prst="rect">
            <a:avLst/>
          </a:prstGeom>
          <a:noFill/>
        </p:spPr>
        <p:txBody>
          <a:bodyPr wrap="square" rtlCol="0">
            <a:spAutoFit/>
          </a:bodyPr>
          <a:lstStyle/>
          <a:p>
            <a:endParaRPr lang="en-US" sz="800" b="1" dirty="0"/>
          </a:p>
          <a:p>
            <a:r>
              <a:rPr lang="en-US" sz="2400" b="1" dirty="0"/>
              <a:t> Game protocol covered in meeting 3, however:</a:t>
            </a:r>
          </a:p>
          <a:p>
            <a:endParaRPr lang="en-US" sz="300" b="1" dirty="0"/>
          </a:p>
          <a:p>
            <a:pPr marL="457200" indent="-457200">
              <a:buFont typeface="Arial" panose="020B0604020202020204" pitchFamily="34" charset="0"/>
              <a:buChar char="•"/>
            </a:pPr>
            <a:r>
              <a:rPr lang="en-US" sz="2400" b="1" dirty="0"/>
              <a:t>Arrive to the complex a minimum of 30 minutes prior to game time.</a:t>
            </a:r>
          </a:p>
          <a:p>
            <a:pPr marL="457200" indent="-457200">
              <a:buFont typeface="Arial" panose="020B0604020202020204" pitchFamily="34" charset="0"/>
              <a:buChar char="•"/>
            </a:pPr>
            <a:r>
              <a:rPr lang="en-US" sz="2400" b="1" dirty="0"/>
              <a:t>In the </a:t>
            </a:r>
            <a:r>
              <a:rPr lang="en-US" sz="2400" b="1" dirty="0" smtClean="0"/>
              <a:t>Umpire </a:t>
            </a:r>
            <a:r>
              <a:rPr lang="en-US" sz="2400" b="1" dirty="0"/>
              <a:t>Locker in the clubhouse, obtain your protective </a:t>
            </a:r>
            <a:r>
              <a:rPr lang="en-US" sz="2400" b="1" dirty="0" smtClean="0"/>
              <a:t>equipment and game form.</a:t>
            </a:r>
            <a:endParaRPr lang="en-US" sz="2400" b="1" dirty="0"/>
          </a:p>
          <a:p>
            <a:pPr marL="457200" indent="-457200">
              <a:buFont typeface="Arial" panose="020B0604020202020204" pitchFamily="34" charset="0"/>
              <a:buChar char="•"/>
            </a:pPr>
            <a:r>
              <a:rPr lang="en-US" sz="2400" b="1" dirty="0" smtClean="0"/>
              <a:t>After </a:t>
            </a:r>
            <a:r>
              <a:rPr lang="en-US" sz="2400" b="1" dirty="0"/>
              <a:t>your game, return/clean your equipment and file game form in </a:t>
            </a:r>
            <a:r>
              <a:rPr lang="en-US" sz="2400" b="1" dirty="0" smtClean="0"/>
              <a:t>concession stand.</a:t>
            </a:r>
            <a:endParaRPr lang="en-US" sz="2400" b="1" dirty="0"/>
          </a:p>
          <a:p>
            <a:pPr marL="457200" indent="-457200">
              <a:buFont typeface="Arial" panose="020B0604020202020204" pitchFamily="34" charset="0"/>
              <a:buChar char="•"/>
            </a:pPr>
            <a:r>
              <a:rPr lang="en-US" sz="2400" b="1" dirty="0"/>
              <a:t>Communicate any questions/concerns to UIC.</a:t>
            </a:r>
          </a:p>
        </p:txBody>
      </p:sp>
      <p:sp>
        <p:nvSpPr>
          <p:cNvPr id="2" name="TextBox 1"/>
          <p:cNvSpPr txBox="1"/>
          <p:nvPr/>
        </p:nvSpPr>
        <p:spPr>
          <a:xfrm>
            <a:off x="1895697" y="1727411"/>
            <a:ext cx="5075554" cy="954107"/>
          </a:xfrm>
          <a:prstGeom prst="rect">
            <a:avLst/>
          </a:prstGeom>
          <a:noFill/>
        </p:spPr>
        <p:txBody>
          <a:bodyPr wrap="square" rtlCol="0">
            <a:spAutoFit/>
          </a:bodyPr>
          <a:lstStyle/>
          <a:p>
            <a:pPr algn="ctr"/>
            <a:r>
              <a:rPr lang="en-US" sz="2800" b="1" dirty="0"/>
              <a:t>What will a typical game day look like?</a:t>
            </a:r>
          </a:p>
        </p:txBody>
      </p:sp>
      <p:pic>
        <p:nvPicPr>
          <p:cNvPr id="6" name="Picture 5"/>
          <p:cNvPicPr>
            <a:picLocks noChangeAspect="1"/>
          </p:cNvPicPr>
          <p:nvPr/>
        </p:nvPicPr>
        <p:blipFill>
          <a:blip r:embed="rId2"/>
          <a:stretch>
            <a:fillRect/>
          </a:stretch>
        </p:blipFill>
        <p:spPr>
          <a:xfrm>
            <a:off x="6694415" y="3618773"/>
            <a:ext cx="2220130" cy="2691066"/>
          </a:xfrm>
          <a:prstGeom prst="rect">
            <a:avLst/>
          </a:prstGeom>
        </p:spPr>
      </p:pic>
      <p:pic>
        <p:nvPicPr>
          <p:cNvPr id="11266" name="Picture 2" descr="https://bsbproduction.s3.amazonaws.com/portals/25949/logo63648714178282555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261" y="946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87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70785"/>
            <a:ext cx="8413432" cy="954107"/>
          </a:xfrm>
          <a:prstGeom prst="rect">
            <a:avLst/>
          </a:prstGeom>
          <a:noFill/>
        </p:spPr>
        <p:txBody>
          <a:bodyPr wrap="square" rtlCol="0">
            <a:spAutoFit/>
          </a:bodyPr>
          <a:lstStyle/>
          <a:p>
            <a:endParaRPr lang="en-US" sz="800" b="1" dirty="0"/>
          </a:p>
          <a:p>
            <a:r>
              <a:rPr lang="en-US" sz="2400" b="1" dirty="0"/>
              <a:t> Compensation will </a:t>
            </a:r>
            <a:r>
              <a:rPr lang="en-US" sz="2400" b="1" dirty="0" smtClean="0"/>
              <a:t>be provided in CASH at the completion of your games for the day.</a:t>
            </a:r>
            <a:endParaRPr lang="en-US" sz="2400" b="1" dirty="0"/>
          </a:p>
        </p:txBody>
      </p:sp>
      <p:sp>
        <p:nvSpPr>
          <p:cNvPr id="2" name="TextBox 1"/>
          <p:cNvSpPr txBox="1"/>
          <p:nvPr/>
        </p:nvSpPr>
        <p:spPr>
          <a:xfrm>
            <a:off x="1986325" y="1912340"/>
            <a:ext cx="5075554" cy="523220"/>
          </a:xfrm>
          <a:prstGeom prst="rect">
            <a:avLst/>
          </a:prstGeom>
          <a:noFill/>
        </p:spPr>
        <p:txBody>
          <a:bodyPr wrap="square" rtlCol="0">
            <a:spAutoFit/>
          </a:bodyPr>
          <a:lstStyle/>
          <a:p>
            <a:pPr algn="ctr"/>
            <a:r>
              <a:rPr lang="en-US" sz="2800" b="1" dirty="0"/>
              <a:t>When will I be compensated?</a:t>
            </a:r>
          </a:p>
        </p:txBody>
      </p:sp>
      <p:pic>
        <p:nvPicPr>
          <p:cNvPr id="12290"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925" y="1021709"/>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1112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70785"/>
            <a:ext cx="8413432" cy="3539430"/>
          </a:xfrm>
          <a:prstGeom prst="rect">
            <a:avLst/>
          </a:prstGeom>
          <a:noFill/>
        </p:spPr>
        <p:txBody>
          <a:bodyPr wrap="square" rtlCol="0">
            <a:spAutoFit/>
          </a:bodyPr>
          <a:lstStyle/>
          <a:p>
            <a:endParaRPr lang="en-US" sz="800" b="1" dirty="0"/>
          </a:p>
          <a:p>
            <a:r>
              <a:rPr lang="en-US" sz="2400" b="1" dirty="0"/>
              <a:t>Based on season performance, selected umpires will be given the opportunity to do </a:t>
            </a:r>
            <a:r>
              <a:rPr lang="en-US" sz="2400" b="1" dirty="0" smtClean="0"/>
              <a:t>Suburban </a:t>
            </a:r>
            <a:r>
              <a:rPr lang="en-US" sz="2400" b="1" dirty="0"/>
              <a:t>playoff games.  Depending on status of the budget at that time, these umpires may be eligible for playoff incentives.</a:t>
            </a:r>
          </a:p>
          <a:p>
            <a:endParaRPr lang="en-US" sz="2400" b="1" dirty="0"/>
          </a:p>
          <a:p>
            <a:r>
              <a:rPr lang="en-US" sz="2400" b="1" dirty="0"/>
              <a:t>Selected umpires may also be given the opportunity to volunteer for All Star umpiring positions.  Positions may be available in tournaments such as 10YO District 2 and Brandywine Invitational.</a:t>
            </a:r>
          </a:p>
        </p:txBody>
      </p:sp>
      <p:sp>
        <p:nvSpPr>
          <p:cNvPr id="2" name="TextBox 1"/>
          <p:cNvSpPr txBox="1"/>
          <p:nvPr/>
        </p:nvSpPr>
        <p:spPr>
          <a:xfrm>
            <a:off x="1994714" y="1769907"/>
            <a:ext cx="5075554" cy="954107"/>
          </a:xfrm>
          <a:prstGeom prst="rect">
            <a:avLst/>
          </a:prstGeom>
          <a:noFill/>
        </p:spPr>
        <p:txBody>
          <a:bodyPr wrap="square" rtlCol="0">
            <a:spAutoFit/>
          </a:bodyPr>
          <a:lstStyle/>
          <a:p>
            <a:pPr algn="ctr"/>
            <a:r>
              <a:rPr lang="en-US" sz="2800" b="1" dirty="0"/>
              <a:t>What happens after the regular season games are over?</a:t>
            </a:r>
          </a:p>
        </p:txBody>
      </p:sp>
      <p:pic>
        <p:nvPicPr>
          <p:cNvPr id="13314"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5" y="109363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334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701732"/>
            <a:ext cx="8413432" cy="3170099"/>
          </a:xfrm>
          <a:prstGeom prst="rect">
            <a:avLst/>
          </a:prstGeom>
          <a:noFill/>
        </p:spPr>
        <p:txBody>
          <a:bodyPr wrap="square" rtlCol="0">
            <a:spAutoFit/>
          </a:bodyPr>
          <a:lstStyle/>
          <a:p>
            <a:endParaRPr lang="en-US" sz="800" b="1" dirty="0"/>
          </a:p>
          <a:p>
            <a:r>
              <a:rPr lang="en-US" sz="2400" b="1" dirty="0"/>
              <a:t>New for </a:t>
            </a:r>
            <a:r>
              <a:rPr lang="en-US" sz="2400" b="1" dirty="0" smtClean="0"/>
              <a:t>2018, Suburban </a:t>
            </a:r>
            <a:r>
              <a:rPr lang="en-US" sz="2400" b="1" dirty="0"/>
              <a:t>Little League is requiring Parents/Managers/Players to read and sign a ‘Code of Conduct’</a:t>
            </a:r>
          </a:p>
          <a:p>
            <a:endParaRPr lang="en-US" sz="2400" b="1" dirty="0"/>
          </a:p>
          <a:p>
            <a:r>
              <a:rPr lang="en-US" sz="2400" b="1" dirty="0"/>
              <a:t>In short – baseball is a game of interpretations and umpires are ‘in training’ as are the players.  Umpires will receive the respect their position deserves and all on field discussion will be handled by the manager only and in a civil manner.  A ‘zero tolerance’ policy will be implemented for inappropriate behavior.</a:t>
            </a:r>
          </a:p>
        </p:txBody>
      </p:sp>
      <p:sp>
        <p:nvSpPr>
          <p:cNvPr id="2" name="TextBox 1"/>
          <p:cNvSpPr txBox="1"/>
          <p:nvPr/>
        </p:nvSpPr>
        <p:spPr>
          <a:xfrm>
            <a:off x="1994714" y="1769907"/>
            <a:ext cx="5075554" cy="523220"/>
          </a:xfrm>
          <a:prstGeom prst="rect">
            <a:avLst/>
          </a:prstGeom>
          <a:noFill/>
        </p:spPr>
        <p:txBody>
          <a:bodyPr wrap="square" rtlCol="0">
            <a:spAutoFit/>
          </a:bodyPr>
          <a:lstStyle/>
          <a:p>
            <a:pPr algn="ctr"/>
            <a:r>
              <a:rPr lang="en-US" sz="2800" b="1" dirty="0"/>
              <a:t>Will my son/daughter be safe?</a:t>
            </a:r>
          </a:p>
        </p:txBody>
      </p:sp>
      <p:pic>
        <p:nvPicPr>
          <p:cNvPr id="14338"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14" y="109363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0610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69512"/>
            <a:ext cx="8413432" cy="3108543"/>
          </a:xfrm>
          <a:prstGeom prst="rect">
            <a:avLst/>
          </a:prstGeom>
          <a:noFill/>
        </p:spPr>
        <p:txBody>
          <a:bodyPr wrap="square" rtlCol="0">
            <a:spAutoFit/>
          </a:bodyPr>
          <a:lstStyle/>
          <a:p>
            <a:r>
              <a:rPr lang="en-US" sz="2400" b="1" dirty="0"/>
              <a:t>Insurance –</a:t>
            </a:r>
          </a:p>
          <a:p>
            <a:endParaRPr lang="en-US" sz="400" b="1" dirty="0"/>
          </a:p>
          <a:p>
            <a:r>
              <a:rPr lang="en-US" sz="2400" b="1" dirty="0"/>
              <a:t>Little League International will only cover umpire injuries for volunteers.  As a paid umpire, any injuries sustained while working will need to be covered 1 of 2 ways:</a:t>
            </a:r>
          </a:p>
          <a:p>
            <a:pPr marL="1257300" lvl="2" indent="-342900">
              <a:buFont typeface="Arial" panose="020B0604020202020204" pitchFamily="34" charset="0"/>
              <a:buChar char="•"/>
            </a:pPr>
            <a:r>
              <a:rPr lang="en-US" sz="2400" b="1" dirty="0"/>
              <a:t>Through the individual’s medical insurance</a:t>
            </a:r>
          </a:p>
          <a:p>
            <a:pPr marL="1257300" lvl="2" indent="-342900">
              <a:buFont typeface="Arial" panose="020B0604020202020204" pitchFamily="34" charset="0"/>
              <a:buChar char="•"/>
            </a:pPr>
            <a:r>
              <a:rPr lang="en-US" sz="2400" b="1" dirty="0"/>
              <a:t>Through a supplemental umpire insurance policy</a:t>
            </a:r>
          </a:p>
          <a:p>
            <a:pPr marL="1714500" lvl="3" indent="-342900">
              <a:buFont typeface="Arial" panose="020B0604020202020204" pitchFamily="34" charset="0"/>
              <a:buChar char="•"/>
            </a:pPr>
            <a:r>
              <a:rPr lang="en-US" sz="2400" b="1" dirty="0"/>
              <a:t>Example – ABUA ($55/year covering all sports)</a:t>
            </a:r>
          </a:p>
          <a:p>
            <a:endParaRPr lang="en-US" sz="2400" b="1" dirty="0"/>
          </a:p>
        </p:txBody>
      </p:sp>
      <p:sp>
        <p:nvSpPr>
          <p:cNvPr id="2" name="TextBox 1"/>
          <p:cNvSpPr txBox="1"/>
          <p:nvPr/>
        </p:nvSpPr>
        <p:spPr>
          <a:xfrm>
            <a:off x="1994714" y="1769907"/>
            <a:ext cx="5075554" cy="523220"/>
          </a:xfrm>
          <a:prstGeom prst="rect">
            <a:avLst/>
          </a:prstGeom>
          <a:noFill/>
        </p:spPr>
        <p:txBody>
          <a:bodyPr wrap="square" rtlCol="0">
            <a:spAutoFit/>
          </a:bodyPr>
          <a:lstStyle/>
          <a:p>
            <a:pPr algn="ctr"/>
            <a:r>
              <a:rPr lang="en-US" sz="2800" b="1" dirty="0"/>
              <a:t>Will my son/daughter be safe?</a:t>
            </a:r>
          </a:p>
        </p:txBody>
      </p:sp>
      <p:pic>
        <p:nvPicPr>
          <p:cNvPr id="15362"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687" y="965574"/>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82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69512"/>
            <a:ext cx="8413432" cy="3785652"/>
          </a:xfrm>
          <a:prstGeom prst="rect">
            <a:avLst/>
          </a:prstGeom>
          <a:noFill/>
        </p:spPr>
        <p:txBody>
          <a:bodyPr wrap="square" rtlCol="0">
            <a:spAutoFit/>
          </a:bodyPr>
          <a:lstStyle/>
          <a:p>
            <a:r>
              <a:rPr lang="en-US" sz="2400" b="1" dirty="0"/>
              <a:t>Required Forms / Uniform Sizes / Contact Information</a:t>
            </a:r>
          </a:p>
          <a:p>
            <a:endParaRPr lang="en-US" sz="2400" b="1" dirty="0"/>
          </a:p>
          <a:p>
            <a:r>
              <a:rPr lang="en-US" sz="2400" b="1" dirty="0"/>
              <a:t>Meeting 2 –  Umpire Rules</a:t>
            </a:r>
          </a:p>
          <a:p>
            <a:endParaRPr lang="en-US" sz="2400" b="1" dirty="0"/>
          </a:p>
          <a:p>
            <a:r>
              <a:rPr lang="en-US" sz="2400" b="1" dirty="0"/>
              <a:t>Meeting 3 –  Umpire Mechanics / Game Protocol</a:t>
            </a:r>
          </a:p>
          <a:p>
            <a:endParaRPr lang="en-US" sz="2400" b="1" dirty="0"/>
          </a:p>
          <a:p>
            <a:r>
              <a:rPr lang="en-US" sz="2400" b="1" dirty="0"/>
              <a:t>Scrimmage – Each umpire will be trained/evaluated doing a portion of a pre-season scrimmage game.</a:t>
            </a:r>
          </a:p>
          <a:p>
            <a:endParaRPr lang="en-US" sz="2400" b="1" dirty="0"/>
          </a:p>
          <a:p>
            <a:r>
              <a:rPr lang="en-US" sz="2400" b="1" dirty="0"/>
              <a:t>Opening day Saturday April </a:t>
            </a:r>
            <a:r>
              <a:rPr lang="en-US" sz="2400" b="1" dirty="0" smtClean="0"/>
              <a:t>14</a:t>
            </a:r>
            <a:r>
              <a:rPr lang="en-US" sz="2400" b="1" baseline="30000" dirty="0" smtClean="0"/>
              <a:t>th</a:t>
            </a:r>
            <a:endParaRPr lang="en-US" sz="2400" b="1" dirty="0"/>
          </a:p>
        </p:txBody>
      </p:sp>
      <p:sp>
        <p:nvSpPr>
          <p:cNvPr id="2" name="TextBox 1"/>
          <p:cNvSpPr txBox="1"/>
          <p:nvPr/>
        </p:nvSpPr>
        <p:spPr>
          <a:xfrm>
            <a:off x="1994714" y="1769907"/>
            <a:ext cx="5075554" cy="523220"/>
          </a:xfrm>
          <a:prstGeom prst="rect">
            <a:avLst/>
          </a:prstGeom>
          <a:noFill/>
        </p:spPr>
        <p:txBody>
          <a:bodyPr wrap="square" rtlCol="0">
            <a:spAutoFit/>
          </a:bodyPr>
          <a:lstStyle/>
          <a:p>
            <a:pPr algn="ctr"/>
            <a:r>
              <a:rPr lang="en-US" sz="2800" b="1" dirty="0"/>
              <a:t>What’s next?</a:t>
            </a:r>
          </a:p>
        </p:txBody>
      </p:sp>
      <p:pic>
        <p:nvPicPr>
          <p:cNvPr id="16386"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9363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53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69512"/>
            <a:ext cx="8413432" cy="3416320"/>
          </a:xfrm>
          <a:prstGeom prst="rect">
            <a:avLst/>
          </a:prstGeom>
          <a:noFill/>
        </p:spPr>
        <p:txBody>
          <a:bodyPr wrap="square" rtlCol="0">
            <a:spAutoFit/>
          </a:bodyPr>
          <a:lstStyle/>
          <a:p>
            <a:r>
              <a:rPr lang="en-US" sz="2400" b="1" dirty="0"/>
              <a:t>Please Review your rulebooks in preparation for Meeting 2</a:t>
            </a:r>
          </a:p>
          <a:p>
            <a:endParaRPr lang="en-US" sz="2400" b="1" dirty="0"/>
          </a:p>
          <a:p>
            <a:r>
              <a:rPr lang="en-US" sz="2400" b="1" dirty="0"/>
              <a:t>Interesting new regular season rules:</a:t>
            </a:r>
          </a:p>
          <a:p>
            <a:pPr marL="800100" lvl="1" indent="-342900">
              <a:buFont typeface="Arial" panose="020B0604020202020204" pitchFamily="34" charset="0"/>
              <a:buChar char="•"/>
            </a:pPr>
            <a:r>
              <a:rPr lang="en-US" sz="2400" b="1" dirty="0"/>
              <a:t>6.02 – Batter must remain in the box with at least one foot throughout the at bat  (local rule to be voted on by </a:t>
            </a:r>
            <a:r>
              <a:rPr lang="en-US" sz="2400" b="1" dirty="0" smtClean="0"/>
              <a:t>SLL)</a:t>
            </a:r>
            <a:endParaRPr lang="en-US" sz="2400" b="1" dirty="0"/>
          </a:p>
          <a:p>
            <a:pPr marL="800100" lvl="1" indent="-342900">
              <a:buFont typeface="Arial" panose="020B0604020202020204" pitchFamily="34" charset="0"/>
              <a:buChar char="•"/>
            </a:pPr>
            <a:r>
              <a:rPr lang="en-US" sz="2400" b="1" dirty="0"/>
              <a:t>6.08 – Prior to pitch being thrown, the defense may elect to intentionally walk batter with no pitches required to be thrown</a:t>
            </a:r>
          </a:p>
          <a:p>
            <a:pPr marL="800100" lvl="1" indent="-342900">
              <a:buFont typeface="Arial" panose="020B0604020202020204" pitchFamily="34" charset="0"/>
              <a:buChar char="•"/>
            </a:pPr>
            <a:r>
              <a:rPr lang="en-US" sz="2400" b="1" dirty="0"/>
              <a:t>9.01 – Stealing signs may lead to disqualification.  </a:t>
            </a:r>
          </a:p>
        </p:txBody>
      </p:sp>
      <p:sp>
        <p:nvSpPr>
          <p:cNvPr id="2" name="TextBox 1"/>
          <p:cNvSpPr txBox="1"/>
          <p:nvPr/>
        </p:nvSpPr>
        <p:spPr>
          <a:xfrm>
            <a:off x="1994714" y="1769907"/>
            <a:ext cx="5075554" cy="523220"/>
          </a:xfrm>
          <a:prstGeom prst="rect">
            <a:avLst/>
          </a:prstGeom>
          <a:noFill/>
        </p:spPr>
        <p:txBody>
          <a:bodyPr wrap="square" rtlCol="0">
            <a:spAutoFit/>
          </a:bodyPr>
          <a:lstStyle/>
          <a:p>
            <a:pPr algn="ctr"/>
            <a:r>
              <a:rPr lang="en-US" sz="2800" b="1" dirty="0"/>
              <a:t>What’s next?</a:t>
            </a:r>
          </a:p>
        </p:txBody>
      </p:sp>
      <p:pic>
        <p:nvPicPr>
          <p:cNvPr id="17410"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5" y="109363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62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869512"/>
            <a:ext cx="8413432" cy="3046988"/>
          </a:xfrm>
          <a:prstGeom prst="rect">
            <a:avLst/>
          </a:prstGeom>
          <a:noFill/>
        </p:spPr>
        <p:txBody>
          <a:bodyPr wrap="square" rtlCol="0">
            <a:spAutoFit/>
          </a:bodyPr>
          <a:lstStyle/>
          <a:p>
            <a:r>
              <a:rPr lang="en-US" sz="2400" b="1" dirty="0"/>
              <a:t>Please Review your rulebooks in preparation for Meeting 2</a:t>
            </a:r>
          </a:p>
          <a:p>
            <a:endParaRPr lang="en-US" sz="2400" b="1" dirty="0"/>
          </a:p>
          <a:p>
            <a:r>
              <a:rPr lang="en-US" sz="2400" b="1" dirty="0"/>
              <a:t>Homework:</a:t>
            </a:r>
          </a:p>
          <a:p>
            <a:endParaRPr lang="en-US" sz="2400" b="1" dirty="0"/>
          </a:p>
          <a:p>
            <a:pPr marL="457200" indent="-457200">
              <a:buAutoNum type="arabicPeriod"/>
            </a:pPr>
            <a:r>
              <a:rPr lang="en-US" sz="2400" b="1" dirty="0"/>
              <a:t>Email one rule or situation from your rulebook that you didn’t know.</a:t>
            </a:r>
          </a:p>
          <a:p>
            <a:pPr marL="457200" indent="-457200">
              <a:buAutoNum type="arabicPeriod"/>
            </a:pPr>
            <a:r>
              <a:rPr lang="en-US" sz="2400" b="1" dirty="0"/>
              <a:t>Email one question you have on any rule or situation from your rulebook.   -----  Everyone has one.</a:t>
            </a:r>
          </a:p>
        </p:txBody>
      </p:sp>
      <p:sp>
        <p:nvSpPr>
          <p:cNvPr id="2" name="TextBox 1"/>
          <p:cNvSpPr txBox="1"/>
          <p:nvPr/>
        </p:nvSpPr>
        <p:spPr>
          <a:xfrm>
            <a:off x="1994714" y="1769907"/>
            <a:ext cx="5075554" cy="523220"/>
          </a:xfrm>
          <a:prstGeom prst="rect">
            <a:avLst/>
          </a:prstGeom>
          <a:noFill/>
        </p:spPr>
        <p:txBody>
          <a:bodyPr wrap="square" rtlCol="0">
            <a:spAutoFit/>
          </a:bodyPr>
          <a:lstStyle/>
          <a:p>
            <a:pPr algn="ctr"/>
            <a:r>
              <a:rPr lang="en-US" sz="2800" b="1" dirty="0"/>
              <a:t>What’s next?</a:t>
            </a:r>
          </a:p>
        </p:txBody>
      </p:sp>
      <p:pic>
        <p:nvPicPr>
          <p:cNvPr id="18434"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055" y="940577"/>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592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Youth </a:t>
            </a:r>
            <a:r>
              <a:rPr lang="en-US" sz="4400" dirty="0"/>
              <a:t>Umpire Program</a:t>
            </a:r>
          </a:p>
          <a:p>
            <a:pPr algn="ctr"/>
            <a:r>
              <a:rPr lang="en-US" sz="4400" dirty="0"/>
              <a:t>Program Overview</a:t>
            </a:r>
          </a:p>
        </p:txBody>
      </p:sp>
      <p:sp>
        <p:nvSpPr>
          <p:cNvPr id="3" name="TextBox 2"/>
          <p:cNvSpPr txBox="1"/>
          <p:nvPr/>
        </p:nvSpPr>
        <p:spPr>
          <a:xfrm>
            <a:off x="392055" y="2802459"/>
            <a:ext cx="8413433" cy="4185761"/>
          </a:xfrm>
          <a:prstGeom prst="rect">
            <a:avLst/>
          </a:prstGeom>
          <a:noFill/>
        </p:spPr>
        <p:txBody>
          <a:bodyPr wrap="square" rtlCol="0">
            <a:spAutoFit/>
          </a:bodyPr>
          <a:lstStyle/>
          <a:p>
            <a:r>
              <a:rPr lang="en-US" sz="2800" b="1" dirty="0"/>
              <a:t>For our young Ladies and Gentlemen, our program:</a:t>
            </a:r>
          </a:p>
          <a:p>
            <a:endParaRPr lang="en-US" sz="800" b="1" dirty="0"/>
          </a:p>
          <a:p>
            <a:pPr marL="342900" indent="-342900">
              <a:buFont typeface="Arial" panose="020B0604020202020204" pitchFamily="34" charset="0"/>
              <a:buChar char="•"/>
            </a:pPr>
            <a:r>
              <a:rPr lang="en-US" sz="2400" b="1" dirty="0"/>
              <a:t>Develops Leadership, Responsibility, Confidence and sense of Accomplishment</a:t>
            </a:r>
          </a:p>
          <a:p>
            <a:pPr marL="342900" indent="-342900">
              <a:buFont typeface="Arial" panose="020B0604020202020204" pitchFamily="34" charset="0"/>
              <a:buChar char="•"/>
            </a:pPr>
            <a:r>
              <a:rPr lang="en-US" sz="2400" b="1" dirty="0"/>
              <a:t>Increases involvement with the neighboring community</a:t>
            </a:r>
          </a:p>
          <a:p>
            <a:pPr marL="342900" indent="-342900">
              <a:buFont typeface="Arial" panose="020B0604020202020204" pitchFamily="34" charset="0"/>
              <a:buChar char="•"/>
            </a:pPr>
            <a:r>
              <a:rPr lang="en-US" sz="2400" b="1" dirty="0"/>
              <a:t>Enhances understanding and application of the rules the game</a:t>
            </a:r>
          </a:p>
          <a:p>
            <a:pPr marL="342900" indent="-342900">
              <a:buFont typeface="Arial" panose="020B0604020202020204" pitchFamily="34" charset="0"/>
              <a:buChar char="•"/>
            </a:pPr>
            <a:r>
              <a:rPr lang="en-US" sz="2400" b="1" dirty="0"/>
              <a:t>Provides and opportunity to gain work experience in a challenging and safe environment </a:t>
            </a:r>
          </a:p>
          <a:p>
            <a:pPr marL="342900" indent="-342900">
              <a:buFont typeface="Arial" panose="020B0604020202020204" pitchFamily="34" charset="0"/>
              <a:buChar char="•"/>
            </a:pPr>
            <a:r>
              <a:rPr lang="en-US" sz="2400" b="1" dirty="0"/>
              <a:t>Opportunity to further an activity they love and in which they are already personally invested</a:t>
            </a:r>
          </a:p>
          <a:p>
            <a:pPr marL="342900" indent="-342900">
              <a:buFont typeface="Arial" panose="020B0604020202020204" pitchFamily="34" charset="0"/>
              <a:buChar char="•"/>
            </a:pPr>
            <a:endParaRPr lang="en-US" sz="2000" b="1" dirty="0"/>
          </a:p>
          <a:p>
            <a:endParaRPr lang="en-US" dirty="0">
              <a:solidFill>
                <a:schemeClr val="accent1"/>
              </a:solidFill>
            </a:endParaRPr>
          </a:p>
        </p:txBody>
      </p:sp>
      <p:sp>
        <p:nvSpPr>
          <p:cNvPr id="7" name="TextBox 6"/>
          <p:cNvSpPr txBox="1"/>
          <p:nvPr/>
        </p:nvSpPr>
        <p:spPr>
          <a:xfrm>
            <a:off x="1958009" y="1707207"/>
            <a:ext cx="4959626" cy="954107"/>
          </a:xfrm>
          <a:prstGeom prst="rect">
            <a:avLst/>
          </a:prstGeom>
          <a:noFill/>
        </p:spPr>
        <p:txBody>
          <a:bodyPr wrap="square" rtlCol="0">
            <a:spAutoFit/>
          </a:bodyPr>
          <a:lstStyle/>
          <a:p>
            <a:pPr algn="ctr"/>
            <a:r>
              <a:rPr lang="en-US" sz="2800" b="1" u="sng" dirty="0"/>
              <a:t>Why is </a:t>
            </a:r>
            <a:r>
              <a:rPr lang="en-US" sz="2800" b="1" u="sng" dirty="0" smtClean="0"/>
              <a:t>SLL developing </a:t>
            </a:r>
            <a:r>
              <a:rPr lang="en-US" sz="2800" b="1" u="sng" dirty="0"/>
              <a:t>a Youth Umpire Program?  </a:t>
            </a:r>
          </a:p>
        </p:txBody>
      </p:sp>
      <p:pic>
        <p:nvPicPr>
          <p:cNvPr id="2050"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9" y="103093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962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673250"/>
            <a:ext cx="8413433" cy="4616648"/>
          </a:xfrm>
          <a:prstGeom prst="rect">
            <a:avLst/>
          </a:prstGeom>
          <a:noFill/>
        </p:spPr>
        <p:txBody>
          <a:bodyPr wrap="square" rtlCol="0">
            <a:spAutoFit/>
          </a:bodyPr>
          <a:lstStyle/>
          <a:p>
            <a:endParaRPr lang="en-US" sz="2400" b="1" dirty="0"/>
          </a:p>
          <a:p>
            <a:pPr marL="457200" indent="-457200">
              <a:buFont typeface="Arial" panose="020B0604020202020204" pitchFamily="34" charset="0"/>
              <a:buChar char="•"/>
            </a:pPr>
            <a:r>
              <a:rPr lang="en-US" sz="2400" b="1" dirty="0"/>
              <a:t>Our youth umpires may be eligible for letters of recommendation and/or community service learning hours</a:t>
            </a:r>
          </a:p>
          <a:p>
            <a:pPr marL="457200" indent="-457200">
              <a:buFont typeface="Arial" panose="020B0604020202020204" pitchFamily="34" charset="0"/>
              <a:buChar char="•"/>
            </a:pPr>
            <a:r>
              <a:rPr lang="en-US" sz="2400" b="1" dirty="0"/>
              <a:t>Youth umpiring requires leadership, confidence and the ability to make decisions under pressure – all great items to include in college applications.</a:t>
            </a:r>
          </a:p>
          <a:p>
            <a:pPr marL="457200" indent="-457200">
              <a:buFont typeface="Arial" panose="020B0604020202020204" pitchFamily="34" charset="0"/>
              <a:buChar char="•"/>
            </a:pPr>
            <a:r>
              <a:rPr lang="en-US" sz="2400" b="1" dirty="0"/>
              <a:t>….. Oh yes, almost forgot ……..  A chance to earn some extra spending money!</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endParaRPr lang="en-US" sz="2800" b="1" dirty="0"/>
          </a:p>
          <a:p>
            <a:endParaRPr lang="en-US" sz="800" b="1" dirty="0"/>
          </a:p>
          <a:p>
            <a:pPr marL="342900" indent="-342900">
              <a:buFont typeface="Arial" panose="020B0604020202020204" pitchFamily="34" charset="0"/>
              <a:buChar char="•"/>
            </a:pPr>
            <a:endParaRPr lang="en-US" sz="2000" b="1" dirty="0"/>
          </a:p>
          <a:p>
            <a:endParaRPr lang="en-US" dirty="0">
              <a:solidFill>
                <a:schemeClr val="accent1"/>
              </a:solidFill>
            </a:endParaRPr>
          </a:p>
        </p:txBody>
      </p:sp>
      <p:sp>
        <p:nvSpPr>
          <p:cNvPr id="7" name="TextBox 6"/>
          <p:cNvSpPr txBox="1"/>
          <p:nvPr/>
        </p:nvSpPr>
        <p:spPr>
          <a:xfrm>
            <a:off x="1958009" y="1707207"/>
            <a:ext cx="4959626" cy="954107"/>
          </a:xfrm>
          <a:prstGeom prst="rect">
            <a:avLst/>
          </a:prstGeom>
          <a:noFill/>
        </p:spPr>
        <p:txBody>
          <a:bodyPr wrap="square" rtlCol="0">
            <a:spAutoFit/>
          </a:bodyPr>
          <a:lstStyle/>
          <a:p>
            <a:pPr algn="ctr"/>
            <a:r>
              <a:rPr lang="en-US" sz="2800" b="1" u="sng" dirty="0"/>
              <a:t>Why is </a:t>
            </a:r>
            <a:r>
              <a:rPr lang="en-US" sz="2800" b="1" u="sng" dirty="0" smtClean="0"/>
              <a:t>SLL </a:t>
            </a:r>
            <a:r>
              <a:rPr lang="en-US" sz="2800" b="1" u="sng" dirty="0"/>
              <a:t>developing a Youth Umpire Program?  </a:t>
            </a:r>
          </a:p>
        </p:txBody>
      </p:sp>
      <p:pic>
        <p:nvPicPr>
          <p:cNvPr id="3074"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609" y="126267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045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673250"/>
            <a:ext cx="8413433" cy="4862870"/>
          </a:xfrm>
          <a:prstGeom prst="rect">
            <a:avLst/>
          </a:prstGeom>
          <a:noFill/>
        </p:spPr>
        <p:txBody>
          <a:bodyPr wrap="square" rtlCol="0">
            <a:spAutoFit/>
          </a:bodyPr>
          <a:lstStyle/>
          <a:p>
            <a:r>
              <a:rPr lang="en-US" sz="2800" b="1" dirty="0"/>
              <a:t>How many are in the program and what positions will I be filling?</a:t>
            </a:r>
          </a:p>
          <a:p>
            <a:r>
              <a:rPr lang="en-US" sz="2800" b="1" dirty="0"/>
              <a:t>  </a:t>
            </a:r>
          </a:p>
          <a:p>
            <a:endParaRPr lang="en-US" sz="800" b="1" dirty="0"/>
          </a:p>
          <a:p>
            <a:pPr marL="457200" indent="-457200">
              <a:buFont typeface="Arial" panose="020B0604020202020204" pitchFamily="34" charset="0"/>
              <a:buChar char="•"/>
            </a:pPr>
            <a:r>
              <a:rPr lang="en-US" sz="2400" b="1" dirty="0"/>
              <a:t>We have </a:t>
            </a:r>
            <a:r>
              <a:rPr lang="en-US" sz="2400" b="1" dirty="0" smtClean="0"/>
              <a:t>are currently gathering numbers for interested individuals</a:t>
            </a:r>
            <a:endParaRPr lang="en-US" sz="2400" b="1" dirty="0"/>
          </a:p>
          <a:p>
            <a:endParaRPr lang="en-US" sz="2400" b="1" dirty="0"/>
          </a:p>
          <a:p>
            <a:pPr marL="457200" indent="-457200">
              <a:buFont typeface="Arial" panose="020B0604020202020204" pitchFamily="34" charset="0"/>
              <a:buChar char="•"/>
            </a:pPr>
            <a:r>
              <a:rPr lang="en-US" sz="2400" b="1" dirty="0"/>
              <a:t>Major Baseball Field Umpire</a:t>
            </a:r>
          </a:p>
          <a:p>
            <a:pPr marL="457200" indent="-457200">
              <a:buFont typeface="Arial" panose="020B0604020202020204" pitchFamily="34" charset="0"/>
              <a:buChar char="•"/>
            </a:pPr>
            <a:r>
              <a:rPr lang="en-US" sz="2400" b="1" dirty="0"/>
              <a:t>Major Softball Plate and Field Umpires</a:t>
            </a:r>
          </a:p>
          <a:p>
            <a:pPr marL="457200" indent="-457200">
              <a:buFont typeface="Arial" panose="020B0604020202020204" pitchFamily="34" charset="0"/>
              <a:buChar char="•"/>
            </a:pPr>
            <a:r>
              <a:rPr lang="en-US" sz="2400" b="1" dirty="0"/>
              <a:t>Minor A Baseball Plate and Field Umpires</a:t>
            </a:r>
          </a:p>
          <a:p>
            <a:pPr marL="457200" indent="-457200">
              <a:buFont typeface="Arial" panose="020B0604020202020204" pitchFamily="34" charset="0"/>
              <a:buChar char="•"/>
            </a:pPr>
            <a:endParaRPr lang="en-US" sz="2800" b="1" dirty="0"/>
          </a:p>
          <a:p>
            <a:endParaRPr lang="en-US" sz="800" b="1" dirty="0"/>
          </a:p>
          <a:p>
            <a:pPr marL="342900" indent="-342900">
              <a:buFont typeface="Arial" panose="020B0604020202020204" pitchFamily="34" charset="0"/>
              <a:buChar char="•"/>
            </a:pPr>
            <a:endParaRPr lang="en-US" sz="2000" b="1" dirty="0"/>
          </a:p>
          <a:p>
            <a:endParaRPr lang="en-US" dirty="0">
              <a:solidFill>
                <a:schemeClr val="accent1"/>
              </a:solidFill>
            </a:endParaRPr>
          </a:p>
        </p:txBody>
      </p:sp>
      <p:pic>
        <p:nvPicPr>
          <p:cNvPr id="4098"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188" y="899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367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4" y="2870792"/>
            <a:ext cx="4338971" cy="4308872"/>
          </a:xfrm>
          <a:prstGeom prst="rect">
            <a:avLst/>
          </a:prstGeom>
          <a:noFill/>
        </p:spPr>
        <p:txBody>
          <a:bodyPr wrap="square" rtlCol="0">
            <a:spAutoFit/>
          </a:bodyPr>
          <a:lstStyle/>
          <a:p>
            <a:endParaRPr lang="en-US" sz="800" b="1" dirty="0"/>
          </a:p>
          <a:p>
            <a:pPr marL="457200" indent="-457200">
              <a:buFont typeface="Arial" panose="020B0604020202020204" pitchFamily="34" charset="0"/>
              <a:buChar char="•"/>
            </a:pPr>
            <a:r>
              <a:rPr lang="en-US" sz="2400" b="1" dirty="0"/>
              <a:t>Major </a:t>
            </a:r>
            <a:r>
              <a:rPr lang="en-US" sz="2400" b="1" dirty="0" smtClean="0"/>
              <a:t>Baseball</a:t>
            </a:r>
            <a:endParaRPr lang="en-US" sz="2400" b="1" dirty="0"/>
          </a:p>
          <a:p>
            <a:pPr marL="457200" indent="-457200">
              <a:buFont typeface="Arial" panose="020B0604020202020204" pitchFamily="34" charset="0"/>
              <a:buChar char="•"/>
            </a:pPr>
            <a:r>
              <a:rPr lang="en-US" sz="2400" b="1" dirty="0"/>
              <a:t>$20 for Field Umpire</a:t>
            </a:r>
          </a:p>
          <a:p>
            <a:endParaRPr lang="en-US" sz="2400" b="1" dirty="0"/>
          </a:p>
          <a:p>
            <a:pPr marL="457200" indent="-457200">
              <a:buFont typeface="Arial" panose="020B0604020202020204" pitchFamily="34" charset="0"/>
              <a:buChar char="•"/>
            </a:pPr>
            <a:r>
              <a:rPr lang="en-US" sz="2400" b="1" dirty="0"/>
              <a:t>Major Softball </a:t>
            </a:r>
            <a:endParaRPr lang="en-US" sz="2400" b="1" dirty="0" smtClean="0"/>
          </a:p>
          <a:p>
            <a:pPr marL="457200" indent="-457200">
              <a:buFont typeface="Arial" panose="020B0604020202020204" pitchFamily="34" charset="0"/>
              <a:buChar char="•"/>
            </a:pPr>
            <a:r>
              <a:rPr lang="en-US" sz="2400" b="1" dirty="0" smtClean="0"/>
              <a:t>$20 </a:t>
            </a:r>
            <a:r>
              <a:rPr lang="en-US" sz="2400" b="1" dirty="0"/>
              <a:t>Plate / $</a:t>
            </a:r>
            <a:r>
              <a:rPr lang="en-US" sz="2400" b="1" dirty="0" smtClean="0"/>
              <a:t>10 </a:t>
            </a:r>
            <a:r>
              <a:rPr lang="en-US" sz="2400" b="1" dirty="0"/>
              <a:t>Field Umpire</a:t>
            </a:r>
          </a:p>
          <a:p>
            <a:endParaRPr lang="en-US" sz="2400" b="1" dirty="0"/>
          </a:p>
          <a:p>
            <a:pPr marL="457200" indent="-457200">
              <a:buFont typeface="Arial" panose="020B0604020202020204" pitchFamily="34" charset="0"/>
              <a:buChar char="•"/>
            </a:pPr>
            <a:r>
              <a:rPr lang="en-US" sz="2400" b="1" dirty="0"/>
              <a:t>Minor A </a:t>
            </a:r>
            <a:r>
              <a:rPr lang="en-US" sz="2400" b="1" dirty="0" smtClean="0"/>
              <a:t>Baseball</a:t>
            </a:r>
            <a:endParaRPr lang="en-US" sz="2400" b="1" dirty="0"/>
          </a:p>
          <a:p>
            <a:pPr marL="457200" indent="-457200">
              <a:buFont typeface="Arial" panose="020B0604020202020204" pitchFamily="34" charset="0"/>
              <a:buChar char="•"/>
            </a:pPr>
            <a:r>
              <a:rPr lang="en-US" sz="2400" b="1" dirty="0"/>
              <a:t>$20 Plate / $</a:t>
            </a:r>
            <a:r>
              <a:rPr lang="en-US" sz="2400" b="1" dirty="0" smtClean="0"/>
              <a:t>10 </a:t>
            </a:r>
            <a:r>
              <a:rPr lang="en-US" sz="2400" b="1" dirty="0"/>
              <a:t>Field Umpire</a:t>
            </a:r>
          </a:p>
          <a:p>
            <a:endParaRPr lang="en-US" sz="2800" b="1" dirty="0"/>
          </a:p>
          <a:p>
            <a:endParaRPr lang="en-US" sz="800" b="1" dirty="0"/>
          </a:p>
          <a:p>
            <a:pPr marL="342900" indent="-342900">
              <a:buFont typeface="Arial" panose="020B0604020202020204" pitchFamily="34" charset="0"/>
              <a:buChar char="•"/>
            </a:pPr>
            <a:endParaRPr lang="en-US" sz="2000" b="1" dirty="0"/>
          </a:p>
          <a:p>
            <a:endParaRPr lang="en-US" dirty="0">
              <a:solidFill>
                <a:schemeClr val="accent1"/>
              </a:solidFill>
            </a:endParaRPr>
          </a:p>
        </p:txBody>
      </p:sp>
      <p:sp>
        <p:nvSpPr>
          <p:cNvPr id="7" name="TextBox 6"/>
          <p:cNvSpPr txBox="1"/>
          <p:nvPr/>
        </p:nvSpPr>
        <p:spPr>
          <a:xfrm>
            <a:off x="1958009" y="1707207"/>
            <a:ext cx="4959626" cy="954107"/>
          </a:xfrm>
          <a:prstGeom prst="rect">
            <a:avLst/>
          </a:prstGeom>
          <a:noFill/>
        </p:spPr>
        <p:txBody>
          <a:bodyPr wrap="square" rtlCol="0">
            <a:spAutoFit/>
          </a:bodyPr>
          <a:lstStyle/>
          <a:p>
            <a:pPr algn="ctr"/>
            <a:r>
              <a:rPr lang="en-US" sz="2800" b="1" u="sng" dirty="0"/>
              <a:t>How many games are there to cover and how much can I earn?  </a:t>
            </a:r>
          </a:p>
        </p:txBody>
      </p:sp>
      <p:sp>
        <p:nvSpPr>
          <p:cNvPr id="8" name="TextBox 7"/>
          <p:cNvSpPr txBox="1"/>
          <p:nvPr/>
        </p:nvSpPr>
        <p:spPr>
          <a:xfrm>
            <a:off x="4748149" y="2870792"/>
            <a:ext cx="4338971" cy="4678204"/>
          </a:xfrm>
          <a:prstGeom prst="rect">
            <a:avLst/>
          </a:prstGeom>
          <a:noFill/>
        </p:spPr>
        <p:txBody>
          <a:bodyPr wrap="square" rtlCol="0">
            <a:spAutoFit/>
          </a:bodyPr>
          <a:lstStyle/>
          <a:p>
            <a:endParaRPr lang="en-US" sz="800" b="1" dirty="0"/>
          </a:p>
          <a:p>
            <a:pPr marL="457200" indent="-457200">
              <a:buFont typeface="Arial" panose="020B0604020202020204" pitchFamily="34" charset="0"/>
              <a:buChar char="•"/>
            </a:pPr>
            <a:r>
              <a:rPr lang="en-US" sz="2400" b="1" dirty="0"/>
              <a:t>Major Baseball Plate will be covered by DSUA umpires</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r>
              <a:rPr lang="en-US" sz="2400" b="1" dirty="0"/>
              <a:t>Major Softball and Minor A Baseball will be covered by Youth Umpire(s).  An adult will always be part of the umpiring crew or </a:t>
            </a:r>
            <a:r>
              <a:rPr lang="en-US" sz="2400" b="1" dirty="0">
                <a:solidFill>
                  <a:srgbClr val="FF0000"/>
                </a:solidFill>
              </a:rPr>
              <a:t>Game Coordinator.</a:t>
            </a:r>
          </a:p>
          <a:p>
            <a:pPr marL="457200" indent="-457200">
              <a:buFont typeface="Arial" panose="020B0604020202020204" pitchFamily="34" charset="0"/>
              <a:buChar char="•"/>
            </a:pPr>
            <a:endParaRPr lang="en-US" sz="2800" b="1" dirty="0"/>
          </a:p>
          <a:p>
            <a:endParaRPr lang="en-US" sz="800" b="1" dirty="0"/>
          </a:p>
          <a:p>
            <a:pPr marL="342900" indent="-342900">
              <a:buFont typeface="Arial" panose="020B0604020202020204" pitchFamily="34" charset="0"/>
              <a:buChar char="•"/>
            </a:pPr>
            <a:endParaRPr lang="en-US" sz="2000" b="1" dirty="0"/>
          </a:p>
          <a:p>
            <a:endParaRPr lang="en-US" dirty="0">
              <a:solidFill>
                <a:schemeClr val="accent1"/>
              </a:solidFill>
            </a:endParaRPr>
          </a:p>
        </p:txBody>
      </p:sp>
      <p:pic>
        <p:nvPicPr>
          <p:cNvPr id="5122"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139155"/>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944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5" y="2437364"/>
            <a:ext cx="8413433" cy="4355038"/>
          </a:xfrm>
          <a:prstGeom prst="rect">
            <a:avLst/>
          </a:prstGeom>
          <a:noFill/>
        </p:spPr>
        <p:txBody>
          <a:bodyPr wrap="square" rtlCol="0">
            <a:spAutoFit/>
          </a:bodyPr>
          <a:lstStyle/>
          <a:p>
            <a:endParaRPr lang="en-US" sz="800" b="1" dirty="0"/>
          </a:p>
          <a:p>
            <a:r>
              <a:rPr lang="en-US" sz="2400" b="1" dirty="0"/>
              <a:t>Major Softball and Minor A Baseball Games will have </a:t>
            </a:r>
            <a:r>
              <a:rPr lang="en-US" sz="2400" b="1" dirty="0" smtClean="0"/>
              <a:t>either a </a:t>
            </a:r>
            <a:r>
              <a:rPr lang="en-US" sz="2400" b="1" dirty="0"/>
              <a:t>manager from Major BB, Minor A BB or Major </a:t>
            </a:r>
            <a:r>
              <a:rPr lang="en-US" sz="2400" b="1" dirty="0" smtClean="0"/>
              <a:t>SB, or an adult umpire </a:t>
            </a:r>
            <a:r>
              <a:rPr lang="en-US" sz="2400" b="1" dirty="0"/>
              <a:t>assigned.</a:t>
            </a:r>
          </a:p>
          <a:p>
            <a:endParaRPr lang="en-US" sz="1050" b="1" dirty="0"/>
          </a:p>
          <a:p>
            <a:pPr marL="457200" indent="-457200">
              <a:buFont typeface="Arial" panose="020B0604020202020204" pitchFamily="34" charset="0"/>
              <a:buChar char="•"/>
            </a:pPr>
            <a:r>
              <a:rPr lang="en-US" sz="2200" b="1" dirty="0"/>
              <a:t>If 1 youth umpire assigned – </a:t>
            </a:r>
          </a:p>
          <a:p>
            <a:pPr marL="914400" lvl="1" indent="-457200">
              <a:buFont typeface="Arial" panose="020B0604020202020204" pitchFamily="34" charset="0"/>
              <a:buChar char="•"/>
            </a:pPr>
            <a:r>
              <a:rPr lang="en-US" sz="2200" b="1" dirty="0"/>
              <a:t>Youth Umpire = </a:t>
            </a:r>
            <a:r>
              <a:rPr lang="en-US" sz="2200" b="1" dirty="0" smtClean="0"/>
              <a:t>Plate/Field</a:t>
            </a:r>
            <a:endParaRPr lang="en-US" sz="2200" b="1" dirty="0"/>
          </a:p>
          <a:p>
            <a:pPr marL="914400" lvl="1" indent="-457200">
              <a:buFont typeface="Arial" panose="020B0604020202020204" pitchFamily="34" charset="0"/>
              <a:buChar char="•"/>
            </a:pPr>
            <a:r>
              <a:rPr lang="en-US" sz="2200" b="1" dirty="0"/>
              <a:t>Adult (manager) Umpire = </a:t>
            </a:r>
            <a:r>
              <a:rPr lang="en-US" sz="2200" b="1" dirty="0" smtClean="0"/>
              <a:t>Plate/Field</a:t>
            </a:r>
            <a:endParaRPr lang="en-US" sz="2200" b="1" dirty="0"/>
          </a:p>
          <a:p>
            <a:pPr marL="457200" indent="-457200">
              <a:buFont typeface="Arial" panose="020B0604020202020204" pitchFamily="34" charset="0"/>
              <a:buChar char="•"/>
            </a:pPr>
            <a:endParaRPr lang="en-US" sz="1050" b="1" dirty="0"/>
          </a:p>
          <a:p>
            <a:pPr marL="457200" indent="-457200">
              <a:buFont typeface="Arial" panose="020B0604020202020204" pitchFamily="34" charset="0"/>
              <a:buChar char="•"/>
            </a:pPr>
            <a:r>
              <a:rPr lang="en-US" sz="2200" b="1" dirty="0"/>
              <a:t>If 2 youth umpires assigned</a:t>
            </a:r>
          </a:p>
          <a:p>
            <a:pPr marL="914400" lvl="1" indent="-457200">
              <a:buFont typeface="Arial" panose="020B0604020202020204" pitchFamily="34" charset="0"/>
              <a:buChar char="•"/>
            </a:pPr>
            <a:r>
              <a:rPr lang="en-US" sz="2200" b="1" dirty="0"/>
              <a:t>Adult (manager) may be a 3</a:t>
            </a:r>
            <a:r>
              <a:rPr lang="en-US" sz="2200" b="1" baseline="30000" dirty="0"/>
              <a:t>rd</a:t>
            </a:r>
            <a:r>
              <a:rPr lang="en-US" sz="2200" b="1" dirty="0"/>
              <a:t> umpire or Game Coordinator.</a:t>
            </a:r>
          </a:p>
          <a:p>
            <a:pPr marL="914400" lvl="1" indent="-457200">
              <a:buFont typeface="Arial" panose="020B0604020202020204" pitchFamily="34" charset="0"/>
              <a:buChar char="•"/>
            </a:pPr>
            <a:r>
              <a:rPr lang="en-US" sz="2200" b="1" dirty="0"/>
              <a:t>Game Coordinator attends pre game meeting</a:t>
            </a:r>
          </a:p>
          <a:p>
            <a:pPr marL="914400" lvl="1" indent="-457200">
              <a:buFont typeface="Arial" panose="020B0604020202020204" pitchFamily="34" charset="0"/>
              <a:buChar char="•"/>
            </a:pPr>
            <a:r>
              <a:rPr lang="en-US" sz="2200" b="1" dirty="0"/>
              <a:t>Game Coordinator remains at game at all times</a:t>
            </a:r>
          </a:p>
          <a:p>
            <a:pPr marL="914400" lvl="1" indent="-457200">
              <a:buFont typeface="Arial" panose="020B0604020202020204" pitchFamily="34" charset="0"/>
              <a:buChar char="•"/>
            </a:pPr>
            <a:r>
              <a:rPr lang="en-US" sz="2200" b="1" dirty="0"/>
              <a:t>Game Coordinator watches over safety of game and umpires</a:t>
            </a:r>
            <a:endParaRPr lang="en-US" dirty="0">
              <a:solidFill>
                <a:schemeClr val="accent1"/>
              </a:solidFill>
            </a:endParaRPr>
          </a:p>
        </p:txBody>
      </p:sp>
      <p:sp>
        <p:nvSpPr>
          <p:cNvPr id="2" name="TextBox 1"/>
          <p:cNvSpPr txBox="1"/>
          <p:nvPr/>
        </p:nvSpPr>
        <p:spPr>
          <a:xfrm>
            <a:off x="1912261" y="1914144"/>
            <a:ext cx="5801085" cy="523220"/>
          </a:xfrm>
          <a:prstGeom prst="rect">
            <a:avLst/>
          </a:prstGeom>
          <a:noFill/>
        </p:spPr>
        <p:txBody>
          <a:bodyPr wrap="square" rtlCol="0">
            <a:spAutoFit/>
          </a:bodyPr>
          <a:lstStyle/>
          <a:p>
            <a:pPr algn="ctr"/>
            <a:r>
              <a:rPr lang="en-US" sz="2800" b="1" dirty="0"/>
              <a:t>Adult umpires or Game Coordinators?</a:t>
            </a:r>
          </a:p>
        </p:txBody>
      </p:sp>
      <p:pic>
        <p:nvPicPr>
          <p:cNvPr id="6146" name="Picture 2" descr="https://bsbproduction.s3.amazonaws.com/portals/25949/logo6364871417828255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899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7838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6" y="2622181"/>
            <a:ext cx="5320847" cy="646331"/>
          </a:xfrm>
          <a:prstGeom prst="rect">
            <a:avLst/>
          </a:prstGeom>
          <a:noFill/>
        </p:spPr>
        <p:txBody>
          <a:bodyPr wrap="square" rtlCol="0">
            <a:spAutoFit/>
          </a:bodyPr>
          <a:lstStyle/>
          <a:p>
            <a:endParaRPr lang="en-US" sz="800" b="1" dirty="0"/>
          </a:p>
          <a:p>
            <a:r>
              <a:rPr lang="en-US" sz="2800" b="1" u="sng" dirty="0"/>
              <a:t> ** Supplied and yours to keep**</a:t>
            </a:r>
          </a:p>
        </p:txBody>
      </p:sp>
      <p:sp>
        <p:nvSpPr>
          <p:cNvPr id="2" name="TextBox 1"/>
          <p:cNvSpPr txBox="1"/>
          <p:nvPr/>
        </p:nvSpPr>
        <p:spPr>
          <a:xfrm>
            <a:off x="1912261" y="1714508"/>
            <a:ext cx="5801085" cy="954107"/>
          </a:xfrm>
          <a:prstGeom prst="rect">
            <a:avLst/>
          </a:prstGeom>
          <a:noFill/>
        </p:spPr>
        <p:txBody>
          <a:bodyPr wrap="square" rtlCol="0">
            <a:spAutoFit/>
          </a:bodyPr>
          <a:lstStyle/>
          <a:p>
            <a:pPr algn="ctr"/>
            <a:r>
              <a:rPr lang="en-US" sz="2800" b="1" dirty="0"/>
              <a:t>What is supplied and What items will I need to supply?</a:t>
            </a:r>
          </a:p>
        </p:txBody>
      </p:sp>
      <p:pic>
        <p:nvPicPr>
          <p:cNvPr id="10" name="Picture 9"/>
          <p:cNvPicPr>
            <a:picLocks noChangeAspect="1"/>
          </p:cNvPicPr>
          <p:nvPr/>
        </p:nvPicPr>
        <p:blipFill>
          <a:blip r:embed="rId2"/>
          <a:stretch>
            <a:fillRect/>
          </a:stretch>
        </p:blipFill>
        <p:spPr>
          <a:xfrm>
            <a:off x="392055" y="3608285"/>
            <a:ext cx="1138054" cy="2080314"/>
          </a:xfrm>
          <a:prstGeom prst="rect">
            <a:avLst/>
          </a:prstGeom>
        </p:spPr>
      </p:pic>
      <p:pic>
        <p:nvPicPr>
          <p:cNvPr id="12" name="Picture 11"/>
          <p:cNvPicPr>
            <a:picLocks noChangeAspect="1"/>
          </p:cNvPicPr>
          <p:nvPr/>
        </p:nvPicPr>
        <p:blipFill>
          <a:blip r:embed="rId3"/>
          <a:stretch>
            <a:fillRect/>
          </a:stretch>
        </p:blipFill>
        <p:spPr>
          <a:xfrm>
            <a:off x="1798313" y="3634984"/>
            <a:ext cx="2080314" cy="2080314"/>
          </a:xfrm>
          <a:prstGeom prst="rect">
            <a:avLst/>
          </a:prstGeom>
        </p:spPr>
      </p:pic>
      <p:pic>
        <p:nvPicPr>
          <p:cNvPr id="14" name="Picture 13"/>
          <p:cNvPicPr>
            <a:picLocks noChangeAspect="1"/>
          </p:cNvPicPr>
          <p:nvPr/>
        </p:nvPicPr>
        <p:blipFill>
          <a:blip r:embed="rId4"/>
          <a:stretch>
            <a:fillRect/>
          </a:stretch>
        </p:blipFill>
        <p:spPr>
          <a:xfrm>
            <a:off x="4302158" y="3667659"/>
            <a:ext cx="2014964" cy="2014964"/>
          </a:xfrm>
          <a:prstGeom prst="rect">
            <a:avLst/>
          </a:prstGeom>
        </p:spPr>
      </p:pic>
      <p:pic>
        <p:nvPicPr>
          <p:cNvPr id="16" name="Picture 15"/>
          <p:cNvPicPr>
            <a:picLocks noChangeAspect="1"/>
          </p:cNvPicPr>
          <p:nvPr/>
        </p:nvPicPr>
        <p:blipFill>
          <a:blip r:embed="rId5"/>
          <a:stretch>
            <a:fillRect/>
          </a:stretch>
        </p:blipFill>
        <p:spPr>
          <a:xfrm>
            <a:off x="6686060" y="2759986"/>
            <a:ext cx="1906246" cy="1959427"/>
          </a:xfrm>
          <a:prstGeom prst="rect">
            <a:avLst/>
          </a:prstGeom>
        </p:spPr>
      </p:pic>
      <p:pic>
        <p:nvPicPr>
          <p:cNvPr id="17" name="Picture 16"/>
          <p:cNvPicPr>
            <a:picLocks noChangeAspect="1"/>
          </p:cNvPicPr>
          <p:nvPr/>
        </p:nvPicPr>
        <p:blipFill rotWithShape="1">
          <a:blip r:embed="rId6"/>
          <a:srcRect l="43944" b="20759"/>
          <a:stretch/>
        </p:blipFill>
        <p:spPr>
          <a:xfrm>
            <a:off x="6585326" y="5170105"/>
            <a:ext cx="2006980" cy="1418518"/>
          </a:xfrm>
          <a:prstGeom prst="rect">
            <a:avLst/>
          </a:prstGeom>
        </p:spPr>
      </p:pic>
      <p:pic>
        <p:nvPicPr>
          <p:cNvPr id="7170" name="Picture 2" descr="https://bsbproduction.s3.amazonaws.com/portals/25949/logo63648714178282555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5575" y="946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338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6" y="2622181"/>
            <a:ext cx="7250315" cy="646331"/>
          </a:xfrm>
          <a:prstGeom prst="rect">
            <a:avLst/>
          </a:prstGeom>
          <a:noFill/>
        </p:spPr>
        <p:txBody>
          <a:bodyPr wrap="square" rtlCol="0">
            <a:spAutoFit/>
          </a:bodyPr>
          <a:lstStyle/>
          <a:p>
            <a:endParaRPr lang="en-US" sz="800" b="1" dirty="0"/>
          </a:p>
          <a:p>
            <a:r>
              <a:rPr lang="en-US" sz="2800" b="1" u="sng" dirty="0"/>
              <a:t> ** Supplied and Returned after each game **</a:t>
            </a:r>
          </a:p>
        </p:txBody>
      </p:sp>
      <p:sp>
        <p:nvSpPr>
          <p:cNvPr id="2" name="TextBox 1"/>
          <p:cNvSpPr txBox="1"/>
          <p:nvPr/>
        </p:nvSpPr>
        <p:spPr>
          <a:xfrm>
            <a:off x="1912261" y="1714508"/>
            <a:ext cx="5801085" cy="954107"/>
          </a:xfrm>
          <a:prstGeom prst="rect">
            <a:avLst/>
          </a:prstGeom>
          <a:noFill/>
        </p:spPr>
        <p:txBody>
          <a:bodyPr wrap="square" rtlCol="0">
            <a:spAutoFit/>
          </a:bodyPr>
          <a:lstStyle/>
          <a:p>
            <a:pPr algn="ctr"/>
            <a:r>
              <a:rPr lang="en-US" sz="2800" b="1" dirty="0"/>
              <a:t>What is supplied and What items will I need to supply?</a:t>
            </a:r>
          </a:p>
        </p:txBody>
      </p:sp>
      <p:pic>
        <p:nvPicPr>
          <p:cNvPr id="6" name="Picture 5"/>
          <p:cNvPicPr>
            <a:picLocks noChangeAspect="1"/>
          </p:cNvPicPr>
          <p:nvPr/>
        </p:nvPicPr>
        <p:blipFill>
          <a:blip r:embed="rId2"/>
          <a:stretch>
            <a:fillRect/>
          </a:stretch>
        </p:blipFill>
        <p:spPr>
          <a:xfrm>
            <a:off x="392055" y="4089292"/>
            <a:ext cx="2037835" cy="1834051"/>
          </a:xfrm>
          <a:prstGeom prst="rect">
            <a:avLst/>
          </a:prstGeom>
        </p:spPr>
      </p:pic>
      <p:pic>
        <p:nvPicPr>
          <p:cNvPr id="9" name="Picture 8"/>
          <p:cNvPicPr>
            <a:picLocks noChangeAspect="1"/>
          </p:cNvPicPr>
          <p:nvPr/>
        </p:nvPicPr>
        <p:blipFill>
          <a:blip r:embed="rId3"/>
          <a:stretch>
            <a:fillRect/>
          </a:stretch>
        </p:blipFill>
        <p:spPr>
          <a:xfrm>
            <a:off x="2761186" y="4089292"/>
            <a:ext cx="1781522" cy="1781522"/>
          </a:xfrm>
          <a:prstGeom prst="rect">
            <a:avLst/>
          </a:prstGeom>
        </p:spPr>
      </p:pic>
      <p:pic>
        <p:nvPicPr>
          <p:cNvPr id="11" name="Picture 10"/>
          <p:cNvPicPr>
            <a:picLocks noChangeAspect="1"/>
          </p:cNvPicPr>
          <p:nvPr/>
        </p:nvPicPr>
        <p:blipFill>
          <a:blip r:embed="rId4"/>
          <a:stretch>
            <a:fillRect/>
          </a:stretch>
        </p:blipFill>
        <p:spPr>
          <a:xfrm>
            <a:off x="4874004" y="4089292"/>
            <a:ext cx="1776367" cy="1797514"/>
          </a:xfrm>
          <a:prstGeom prst="rect">
            <a:avLst/>
          </a:prstGeom>
        </p:spPr>
      </p:pic>
      <p:pic>
        <p:nvPicPr>
          <p:cNvPr id="13" name="Picture 12"/>
          <p:cNvPicPr>
            <a:picLocks noChangeAspect="1"/>
          </p:cNvPicPr>
          <p:nvPr/>
        </p:nvPicPr>
        <p:blipFill>
          <a:blip r:embed="rId5"/>
          <a:stretch>
            <a:fillRect/>
          </a:stretch>
        </p:blipFill>
        <p:spPr>
          <a:xfrm>
            <a:off x="7101127" y="4105285"/>
            <a:ext cx="1704361" cy="1777554"/>
          </a:xfrm>
          <a:prstGeom prst="rect">
            <a:avLst/>
          </a:prstGeom>
        </p:spPr>
      </p:pic>
      <p:pic>
        <p:nvPicPr>
          <p:cNvPr id="8194" name="Picture 2" descr="https://bsbproduction.s3.amazonaws.com/portals/25949/logo63648714178282555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861" y="1038233"/>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965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2055" y="176587"/>
            <a:ext cx="8413433" cy="1446550"/>
          </a:xfrm>
          <a:prstGeom prst="rect">
            <a:avLst/>
          </a:prstGeom>
          <a:noFill/>
        </p:spPr>
        <p:txBody>
          <a:bodyPr wrap="square" rtlCol="0">
            <a:spAutoFit/>
          </a:bodyPr>
          <a:lstStyle/>
          <a:p>
            <a:pPr algn="ctr"/>
            <a:r>
              <a:rPr lang="en-US" sz="4400" dirty="0" smtClean="0"/>
              <a:t>2018 SLL </a:t>
            </a:r>
            <a:r>
              <a:rPr lang="en-US" sz="4400" dirty="0"/>
              <a:t>Youth Umpire Program</a:t>
            </a:r>
          </a:p>
          <a:p>
            <a:pPr algn="ctr"/>
            <a:r>
              <a:rPr lang="en-US" sz="4400" dirty="0"/>
              <a:t>Program Overview</a:t>
            </a:r>
          </a:p>
        </p:txBody>
      </p:sp>
      <p:sp>
        <p:nvSpPr>
          <p:cNvPr id="3" name="TextBox 2"/>
          <p:cNvSpPr txBox="1"/>
          <p:nvPr/>
        </p:nvSpPr>
        <p:spPr>
          <a:xfrm>
            <a:off x="392056" y="2622181"/>
            <a:ext cx="7250315" cy="646331"/>
          </a:xfrm>
          <a:prstGeom prst="rect">
            <a:avLst/>
          </a:prstGeom>
          <a:noFill/>
        </p:spPr>
        <p:txBody>
          <a:bodyPr wrap="square" rtlCol="0">
            <a:spAutoFit/>
          </a:bodyPr>
          <a:lstStyle/>
          <a:p>
            <a:endParaRPr lang="en-US" sz="800" b="1" dirty="0"/>
          </a:p>
          <a:p>
            <a:r>
              <a:rPr lang="en-US" sz="2800" b="1" u="sng" dirty="0"/>
              <a:t> ** Youth Umpire Needs to Supply **</a:t>
            </a:r>
          </a:p>
        </p:txBody>
      </p:sp>
      <p:sp>
        <p:nvSpPr>
          <p:cNvPr id="2" name="TextBox 1"/>
          <p:cNvSpPr txBox="1"/>
          <p:nvPr/>
        </p:nvSpPr>
        <p:spPr>
          <a:xfrm>
            <a:off x="1912261" y="1714508"/>
            <a:ext cx="5801085" cy="954107"/>
          </a:xfrm>
          <a:prstGeom prst="rect">
            <a:avLst/>
          </a:prstGeom>
          <a:noFill/>
        </p:spPr>
        <p:txBody>
          <a:bodyPr wrap="square" rtlCol="0">
            <a:spAutoFit/>
          </a:bodyPr>
          <a:lstStyle/>
          <a:p>
            <a:pPr algn="ctr"/>
            <a:r>
              <a:rPr lang="en-US" sz="2800" b="1" dirty="0"/>
              <a:t>What is supplied and What items will I need to supply?</a:t>
            </a:r>
          </a:p>
        </p:txBody>
      </p:sp>
      <p:sp>
        <p:nvSpPr>
          <p:cNvPr id="7" name="AutoShape 2" descr="Dickies Men's 874 Traditional Work Pants, Size: 42 x 29, Blue"/>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2"/>
          <a:stretch>
            <a:fillRect/>
          </a:stretch>
        </p:blipFill>
        <p:spPr>
          <a:xfrm>
            <a:off x="496348" y="3874646"/>
            <a:ext cx="2119988" cy="2119988"/>
          </a:xfrm>
          <a:prstGeom prst="rect">
            <a:avLst/>
          </a:prstGeom>
        </p:spPr>
      </p:pic>
      <p:pic>
        <p:nvPicPr>
          <p:cNvPr id="15" name="Picture 14"/>
          <p:cNvPicPr>
            <a:picLocks noChangeAspect="1"/>
          </p:cNvPicPr>
          <p:nvPr/>
        </p:nvPicPr>
        <p:blipFill>
          <a:blip r:embed="rId3"/>
          <a:stretch>
            <a:fillRect/>
          </a:stretch>
        </p:blipFill>
        <p:spPr>
          <a:xfrm>
            <a:off x="3071089" y="4096439"/>
            <a:ext cx="1676400" cy="1676400"/>
          </a:xfrm>
          <a:prstGeom prst="rect">
            <a:avLst/>
          </a:prstGeom>
        </p:spPr>
      </p:pic>
      <p:pic>
        <p:nvPicPr>
          <p:cNvPr id="16" name="Picture 15"/>
          <p:cNvPicPr>
            <a:picLocks noChangeAspect="1"/>
          </p:cNvPicPr>
          <p:nvPr/>
        </p:nvPicPr>
        <p:blipFill>
          <a:blip r:embed="rId4"/>
          <a:stretch>
            <a:fillRect/>
          </a:stretch>
        </p:blipFill>
        <p:spPr>
          <a:xfrm>
            <a:off x="5123369" y="3584615"/>
            <a:ext cx="1487979" cy="1487979"/>
          </a:xfrm>
          <a:prstGeom prst="rect">
            <a:avLst/>
          </a:prstGeom>
        </p:spPr>
      </p:pic>
      <p:pic>
        <p:nvPicPr>
          <p:cNvPr id="17" name="Picture 16"/>
          <p:cNvPicPr>
            <a:picLocks noChangeAspect="1"/>
          </p:cNvPicPr>
          <p:nvPr/>
        </p:nvPicPr>
        <p:blipFill>
          <a:blip r:embed="rId5"/>
          <a:stretch>
            <a:fillRect/>
          </a:stretch>
        </p:blipFill>
        <p:spPr>
          <a:xfrm>
            <a:off x="7104675" y="3983178"/>
            <a:ext cx="1714500" cy="1714500"/>
          </a:xfrm>
          <a:prstGeom prst="rect">
            <a:avLst/>
          </a:prstGeom>
        </p:spPr>
      </p:pic>
      <p:pic>
        <p:nvPicPr>
          <p:cNvPr id="6" name="Picture 5"/>
          <p:cNvPicPr>
            <a:picLocks noChangeAspect="1"/>
          </p:cNvPicPr>
          <p:nvPr/>
        </p:nvPicPr>
        <p:blipFill>
          <a:blip r:embed="rId6"/>
          <a:stretch>
            <a:fillRect/>
          </a:stretch>
        </p:blipFill>
        <p:spPr>
          <a:xfrm>
            <a:off x="5327963" y="5352941"/>
            <a:ext cx="1283385" cy="1283385"/>
          </a:xfrm>
          <a:prstGeom prst="rect">
            <a:avLst/>
          </a:prstGeom>
        </p:spPr>
      </p:pic>
      <p:pic>
        <p:nvPicPr>
          <p:cNvPr id="9218" name="Picture 2" descr="https://bsbproduction.s3.amazonaws.com/portals/25949/logo63648714178282555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5861" y="946862"/>
            <a:ext cx="16764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1334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267</TotalTime>
  <Words>1097</Words>
  <Application>Microsoft Office PowerPoint</Application>
  <PresentationFormat>On-screen Show (4:3)</PresentationFormat>
  <Paragraphs>167</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Franek</dc:creator>
  <cp:lastModifiedBy>D Angelo, Craig</cp:lastModifiedBy>
  <cp:revision>36</cp:revision>
  <cp:lastPrinted>2017-01-19T18:32:28Z</cp:lastPrinted>
  <dcterms:created xsi:type="dcterms:W3CDTF">2017-01-07T19:09:06Z</dcterms:created>
  <dcterms:modified xsi:type="dcterms:W3CDTF">2017-12-13T19:09:07Z</dcterms:modified>
</cp:coreProperties>
</file>